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4" r:id="rId3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000"/>
    <a:srgbClr val="EA6A00"/>
    <a:srgbClr val="F66400"/>
    <a:srgbClr val="D4650A"/>
    <a:srgbClr val="FF6600"/>
    <a:srgbClr val="FF874B"/>
    <a:srgbClr val="FF8A4F"/>
    <a:srgbClr val="F7954B"/>
    <a:srgbClr val="FF925B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17" autoAdjust="0"/>
    <p:restoredTop sz="94660"/>
  </p:normalViewPr>
  <p:slideViewPr>
    <p:cSldViewPr snapToGrid="0">
      <p:cViewPr varScale="1">
        <p:scale>
          <a:sx n="71" d="100"/>
          <a:sy n="71" d="100"/>
        </p:scale>
        <p:origin x="36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5033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706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217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55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825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06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35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750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8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9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118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8515E-A6AE-4BAF-A40C-F7E9C36268E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E9A2C-9A17-4D24-8DB7-497525FF0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91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グラフィックス 29">
            <a:extLst>
              <a:ext uri="{FF2B5EF4-FFF2-40B4-BE49-F238E27FC236}">
                <a16:creationId xmlns:a16="http://schemas.microsoft.com/office/drawing/2014/main" id="{2A94B150-CFA5-1A96-9719-C465363D49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3418" y="1287224"/>
            <a:ext cx="7065689" cy="4973109"/>
          </a:xfrm>
          <a:prstGeom prst="rect">
            <a:avLst/>
          </a:prstGeom>
        </p:spPr>
      </p:pic>
      <p:pic>
        <p:nvPicPr>
          <p:cNvPr id="144" name="グラフィックス 143">
            <a:extLst>
              <a:ext uri="{FF2B5EF4-FFF2-40B4-BE49-F238E27FC236}">
                <a16:creationId xmlns:a16="http://schemas.microsoft.com/office/drawing/2014/main" id="{128B41D2-3462-2E13-5D54-7BEFCE7801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6689" y="-78883"/>
            <a:ext cx="7663935" cy="357823"/>
          </a:xfrm>
          <a:prstGeom prst="rect">
            <a:avLst/>
          </a:prstGeom>
        </p:spPr>
      </p:pic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A1970CEC-AF50-DCCB-3D77-086BE45FEA09}"/>
              </a:ext>
            </a:extLst>
          </p:cNvPr>
          <p:cNvSpPr/>
          <p:nvPr/>
        </p:nvSpPr>
        <p:spPr>
          <a:xfrm>
            <a:off x="286529" y="6459992"/>
            <a:ext cx="6977501" cy="3162979"/>
          </a:xfrm>
          <a:prstGeom prst="roundRect">
            <a:avLst>
              <a:gd name="adj" fmla="val 9743"/>
            </a:avLst>
          </a:prstGeom>
          <a:solidFill>
            <a:srgbClr val="FFFFD9"/>
          </a:solidFill>
          <a:ln w="28575">
            <a:solidFill>
              <a:srgbClr val="20651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A829490-2162-5049-F2D2-FAC551A0353E}"/>
              </a:ext>
            </a:extLst>
          </p:cNvPr>
          <p:cNvSpPr txBox="1"/>
          <p:nvPr/>
        </p:nvSpPr>
        <p:spPr>
          <a:xfrm>
            <a:off x="2598020" y="7574692"/>
            <a:ext cx="246054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ja-JP" sz="36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20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 </a:t>
            </a:r>
            <a:r>
              <a:rPr kumimoji="1" lang="en-US" altLang="ja-JP" sz="36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16</a:t>
            </a:r>
            <a:r>
              <a:rPr kumimoji="1" lang="ja-JP" altLang="en-US" sz="20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kumimoji="1" lang="ja-JP" altLang="en-US" sz="16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（金）</a:t>
            </a:r>
            <a:endParaRPr kumimoji="1" lang="ja-JP" altLang="en-US" sz="1400" b="1" dirty="0">
              <a:solidFill>
                <a:srgbClr val="0048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01D2BB0-2B61-27BF-DBC6-C95D044305FF}"/>
              </a:ext>
            </a:extLst>
          </p:cNvPr>
          <p:cNvSpPr txBox="1"/>
          <p:nvPr/>
        </p:nvSpPr>
        <p:spPr>
          <a:xfrm>
            <a:off x="1932342" y="6762500"/>
            <a:ext cx="2051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大津北商工会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D72E042-BF78-FC5F-3F37-9787B86E0A7A}"/>
              </a:ext>
            </a:extLst>
          </p:cNvPr>
          <p:cNvSpPr txBox="1"/>
          <p:nvPr/>
        </p:nvSpPr>
        <p:spPr>
          <a:xfrm>
            <a:off x="4160352" y="6765774"/>
            <a:ext cx="2572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200" b="1" dirty="0">
                <a:solidFill>
                  <a:srgbClr val="154113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滋賀県大津市本堅田</a:t>
            </a:r>
            <a:r>
              <a:rPr kumimoji="1" lang="en-US" altLang="zh-TW" sz="1200" b="1" dirty="0">
                <a:solidFill>
                  <a:srgbClr val="154113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kumimoji="1" lang="zh-TW" altLang="en-US" sz="1200" b="1" dirty="0">
                <a:solidFill>
                  <a:srgbClr val="154113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丁目</a:t>
            </a:r>
            <a:r>
              <a:rPr kumimoji="1" lang="en-US" altLang="zh-TW" sz="1200" b="1" dirty="0">
                <a:solidFill>
                  <a:srgbClr val="154113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7-14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58EE29B-AFC2-9C99-A872-2A28119D6EDB}"/>
              </a:ext>
            </a:extLst>
          </p:cNvPr>
          <p:cNvSpPr txBox="1"/>
          <p:nvPr/>
        </p:nvSpPr>
        <p:spPr>
          <a:xfrm>
            <a:off x="4160352" y="6971121"/>
            <a:ext cx="1912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154113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</a:t>
            </a:r>
            <a:r>
              <a:rPr kumimoji="1" lang="ja-JP" altLang="en-US" sz="1200" b="1" dirty="0">
                <a:solidFill>
                  <a:srgbClr val="154113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200" b="1" dirty="0">
                <a:solidFill>
                  <a:srgbClr val="154113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077-572-0425</a:t>
            </a:r>
            <a:endParaRPr kumimoji="1" lang="ja-JP" altLang="en-US" sz="1200" b="1" dirty="0">
              <a:solidFill>
                <a:srgbClr val="154113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E47BC9B-06B4-BC13-0285-93A60CF71973}"/>
              </a:ext>
            </a:extLst>
          </p:cNvPr>
          <p:cNvSpPr txBox="1"/>
          <p:nvPr/>
        </p:nvSpPr>
        <p:spPr>
          <a:xfrm>
            <a:off x="4966254" y="7521565"/>
            <a:ext cx="1912176" cy="925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1600"/>
              </a:lnSpc>
            </a:pP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 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en-US" altLang="ja-JP" sz="1400" b="1" dirty="0">
              <a:solidFill>
                <a:srgbClr val="0048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>
              <a:lnSpc>
                <a:spcPts val="1600"/>
              </a:lnSpc>
            </a:pP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 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kumimoji="1" lang="ja-JP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kumimoji="1" lang="ja-JP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kumimoji="1" lang="ja-JP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</a:t>
            </a:r>
            <a:endParaRPr kumimoji="1" lang="ja-JP" altLang="ja-JP" sz="1400" b="1" dirty="0">
              <a:solidFill>
                <a:srgbClr val="0048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u="none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 </a:t>
            </a:r>
            <a:r>
              <a:rPr kumimoji="1" lang="en-US" altLang="ja-JP" sz="1400" b="1" u="none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kumimoji="1" lang="ja-JP" altLang="ja-JP" sz="1400" b="1" u="none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u="none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kumimoji="1" lang="ja-JP" altLang="ja-JP" sz="1400" b="1" u="none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kumimoji="1" lang="ja-JP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en-US" altLang="ja-JP" sz="1400" b="1" dirty="0">
              <a:solidFill>
                <a:srgbClr val="0048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 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16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endParaRPr kumimoji="1" lang="ja-JP" altLang="en-US" sz="1400" dirty="0">
              <a:solidFill>
                <a:srgbClr val="0048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B7C461C-21BE-C5C3-7158-2115FA7C91BE}"/>
              </a:ext>
            </a:extLst>
          </p:cNvPr>
          <p:cNvGrpSpPr/>
          <p:nvPr/>
        </p:nvGrpSpPr>
        <p:grpSpPr>
          <a:xfrm>
            <a:off x="871038" y="6870301"/>
            <a:ext cx="993611" cy="280819"/>
            <a:chOff x="881086" y="6584260"/>
            <a:chExt cx="993611" cy="280819"/>
          </a:xfrm>
        </p:grpSpPr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47D08B8D-DD85-8462-B064-E52902D2AE13}"/>
                </a:ext>
              </a:extLst>
            </p:cNvPr>
            <p:cNvSpPr/>
            <p:nvPr/>
          </p:nvSpPr>
          <p:spPr>
            <a:xfrm>
              <a:off x="881086" y="6608765"/>
              <a:ext cx="993611" cy="241816"/>
            </a:xfrm>
            <a:prstGeom prst="roundRect">
              <a:avLst>
                <a:gd name="adj" fmla="val 50000"/>
              </a:avLst>
            </a:prstGeom>
            <a:solidFill>
              <a:srgbClr val="1862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3EE00F80-B64C-7C9E-6127-DA651A20A30E}"/>
                </a:ext>
              </a:extLst>
            </p:cNvPr>
            <p:cNvSpPr txBox="1"/>
            <p:nvPr/>
          </p:nvSpPr>
          <p:spPr>
            <a:xfrm>
              <a:off x="948780" y="6584260"/>
              <a:ext cx="858223" cy="280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相談会場</a:t>
              </a: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9870471D-2B43-B0F0-A11D-DA90C4412BCB}"/>
              </a:ext>
            </a:extLst>
          </p:cNvPr>
          <p:cNvGrpSpPr/>
          <p:nvPr/>
        </p:nvGrpSpPr>
        <p:grpSpPr>
          <a:xfrm>
            <a:off x="871038" y="7536486"/>
            <a:ext cx="993611" cy="280819"/>
            <a:chOff x="881086" y="7201207"/>
            <a:chExt cx="993611" cy="280819"/>
          </a:xfrm>
        </p:grpSpPr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05C87A40-8DFD-DF9F-31ED-3B01278B27B6}"/>
                </a:ext>
              </a:extLst>
            </p:cNvPr>
            <p:cNvSpPr/>
            <p:nvPr/>
          </p:nvSpPr>
          <p:spPr>
            <a:xfrm>
              <a:off x="881086" y="7224389"/>
              <a:ext cx="993611" cy="241816"/>
            </a:xfrm>
            <a:prstGeom prst="roundRect">
              <a:avLst>
                <a:gd name="adj" fmla="val 50000"/>
              </a:avLst>
            </a:prstGeom>
            <a:solidFill>
              <a:srgbClr val="1862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22D475C6-58F0-01E3-8727-AB765DD01582}"/>
                </a:ext>
              </a:extLst>
            </p:cNvPr>
            <p:cNvSpPr txBox="1"/>
            <p:nvPr/>
          </p:nvSpPr>
          <p:spPr>
            <a:xfrm>
              <a:off x="948780" y="7201207"/>
              <a:ext cx="858223" cy="280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相談日時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0B0EA24-1BA1-A2E9-B69B-C09B966846BD}"/>
              </a:ext>
            </a:extLst>
          </p:cNvPr>
          <p:cNvGrpSpPr/>
          <p:nvPr/>
        </p:nvGrpSpPr>
        <p:grpSpPr>
          <a:xfrm>
            <a:off x="871038" y="8472616"/>
            <a:ext cx="993611" cy="280819"/>
            <a:chOff x="881086" y="8020866"/>
            <a:chExt cx="993611" cy="280819"/>
          </a:xfrm>
        </p:grpSpPr>
        <p:sp>
          <p:nvSpPr>
            <p:cNvPr id="68" name="四角形: 角を丸くする 67">
              <a:extLst>
                <a:ext uri="{FF2B5EF4-FFF2-40B4-BE49-F238E27FC236}">
                  <a16:creationId xmlns:a16="http://schemas.microsoft.com/office/drawing/2014/main" id="{ED21AF2B-CA1D-06A5-0301-3C3C916C74BE}"/>
                </a:ext>
              </a:extLst>
            </p:cNvPr>
            <p:cNvSpPr/>
            <p:nvPr/>
          </p:nvSpPr>
          <p:spPr>
            <a:xfrm>
              <a:off x="881086" y="8047026"/>
              <a:ext cx="993611" cy="241816"/>
            </a:xfrm>
            <a:prstGeom prst="roundRect">
              <a:avLst>
                <a:gd name="adj" fmla="val 50000"/>
              </a:avLst>
            </a:prstGeom>
            <a:solidFill>
              <a:srgbClr val="1862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E49BE916-0925-F25C-1669-3522C9952E9B}"/>
                </a:ext>
              </a:extLst>
            </p:cNvPr>
            <p:cNvSpPr txBox="1"/>
            <p:nvPr/>
          </p:nvSpPr>
          <p:spPr>
            <a:xfrm>
              <a:off x="948780" y="8020866"/>
              <a:ext cx="858223" cy="280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対象者</a:t>
              </a:r>
            </a:p>
          </p:txBody>
        </p:sp>
      </p:grp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D76D25AF-5E67-BA55-63DB-D99C8AAC6835}"/>
              </a:ext>
            </a:extLst>
          </p:cNvPr>
          <p:cNvSpPr txBox="1"/>
          <p:nvPr/>
        </p:nvSpPr>
        <p:spPr>
          <a:xfrm>
            <a:off x="1925714" y="8443679"/>
            <a:ext cx="3108849" cy="31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中小企業・小規模事業者等の方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4D5DA00-4D2A-61DC-D56F-DC3343C1E68B}"/>
              </a:ext>
            </a:extLst>
          </p:cNvPr>
          <p:cNvGrpSpPr/>
          <p:nvPr/>
        </p:nvGrpSpPr>
        <p:grpSpPr>
          <a:xfrm>
            <a:off x="871038" y="8954923"/>
            <a:ext cx="993611" cy="280819"/>
            <a:chOff x="881086" y="8503173"/>
            <a:chExt cx="993611" cy="280819"/>
          </a:xfrm>
        </p:grpSpPr>
        <p:sp>
          <p:nvSpPr>
            <p:cNvPr id="75" name="四角形: 角を丸くする 74">
              <a:extLst>
                <a:ext uri="{FF2B5EF4-FFF2-40B4-BE49-F238E27FC236}">
                  <a16:creationId xmlns:a16="http://schemas.microsoft.com/office/drawing/2014/main" id="{70C49216-9A89-513D-8E34-3635FC074C01}"/>
                </a:ext>
              </a:extLst>
            </p:cNvPr>
            <p:cNvSpPr/>
            <p:nvPr/>
          </p:nvSpPr>
          <p:spPr>
            <a:xfrm>
              <a:off x="881086" y="8528683"/>
              <a:ext cx="993611" cy="241816"/>
            </a:xfrm>
            <a:prstGeom prst="roundRect">
              <a:avLst>
                <a:gd name="adj" fmla="val 50000"/>
              </a:avLst>
            </a:prstGeom>
            <a:solidFill>
              <a:srgbClr val="1862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5C608E37-834D-0758-BE42-ABB3AD9D7CE8}"/>
                </a:ext>
              </a:extLst>
            </p:cNvPr>
            <p:cNvSpPr txBox="1"/>
            <p:nvPr/>
          </p:nvSpPr>
          <p:spPr>
            <a:xfrm>
              <a:off x="948780" y="8503173"/>
              <a:ext cx="858223" cy="280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共　催</a:t>
              </a:r>
            </a:p>
          </p:txBody>
        </p:sp>
      </p:grp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0C8FA1DF-2435-523E-B916-4B9B830AF7C7}"/>
              </a:ext>
            </a:extLst>
          </p:cNvPr>
          <p:cNvSpPr txBox="1"/>
          <p:nvPr/>
        </p:nvSpPr>
        <p:spPr>
          <a:xfrm>
            <a:off x="1925714" y="8925336"/>
            <a:ext cx="45956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大津北商工会　・　滋賀県事業承継・引継ぎ支援センター</a:t>
            </a: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054EC025-FB89-880D-4B80-64D38704ADEF}"/>
              </a:ext>
            </a:extLst>
          </p:cNvPr>
          <p:cNvSpPr txBox="1"/>
          <p:nvPr/>
        </p:nvSpPr>
        <p:spPr>
          <a:xfrm>
            <a:off x="1931646" y="7485406"/>
            <a:ext cx="993611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kumimoji="1" lang="en-US" altLang="ja-JP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400" b="1" dirty="0">
                <a:solidFill>
                  <a:srgbClr val="004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</a:p>
        </p:txBody>
      </p:sp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EF1400F1-C555-C715-5EA4-2C1B3DDB3B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4456" y="387936"/>
            <a:ext cx="2700272" cy="33132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F865319-6525-285E-B86A-4D134722035A}"/>
              </a:ext>
            </a:extLst>
          </p:cNvPr>
          <p:cNvSpPr txBox="1"/>
          <p:nvPr/>
        </p:nvSpPr>
        <p:spPr>
          <a:xfrm>
            <a:off x="5289389" y="712389"/>
            <a:ext cx="2149482" cy="218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（経済産業省 近畿経済産業局 委託事業）</a:t>
            </a:r>
            <a:endParaRPr kumimoji="1" lang="en-US" altLang="ja-JP" sz="8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5" name="グラフィックス 14">
            <a:extLst>
              <a:ext uri="{FF2B5EF4-FFF2-40B4-BE49-F238E27FC236}">
                <a16:creationId xmlns:a16="http://schemas.microsoft.com/office/drawing/2014/main" id="{DFB56ED4-39D8-51D2-2A28-18FF8E81AC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497" y="797105"/>
            <a:ext cx="2248266" cy="606894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332722E-7BA7-1E98-6ED1-88E8F5BD327C}"/>
              </a:ext>
            </a:extLst>
          </p:cNvPr>
          <p:cNvGrpSpPr/>
          <p:nvPr/>
        </p:nvGrpSpPr>
        <p:grpSpPr>
          <a:xfrm>
            <a:off x="2122897" y="1405606"/>
            <a:ext cx="2993543" cy="482818"/>
            <a:chOff x="1922312" y="1344643"/>
            <a:chExt cx="2993543" cy="482818"/>
          </a:xfrm>
        </p:grpSpPr>
        <p:pic>
          <p:nvPicPr>
            <p:cNvPr id="61" name="グラフィックス 60">
              <a:extLst>
                <a:ext uri="{FF2B5EF4-FFF2-40B4-BE49-F238E27FC236}">
                  <a16:creationId xmlns:a16="http://schemas.microsoft.com/office/drawing/2014/main" id="{A7A2E193-21F8-213F-EC9D-E9F4C73E12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1229481">
              <a:off x="1941696" y="1344643"/>
              <a:ext cx="2974159" cy="482818"/>
            </a:xfrm>
            <a:prstGeom prst="rect">
              <a:avLst/>
            </a:prstGeom>
          </p:spPr>
        </p:pic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1D3D902-5AF1-8161-DBF7-976F6BCDA0C2}"/>
                </a:ext>
              </a:extLst>
            </p:cNvPr>
            <p:cNvSpPr txBox="1"/>
            <p:nvPr/>
          </p:nvSpPr>
          <p:spPr>
            <a:xfrm rot="21219995">
              <a:off x="1922312" y="1382286"/>
              <a:ext cx="2925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b="1" dirty="0">
                  <a:solidFill>
                    <a:srgbClr val="D4650A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令和</a:t>
              </a:r>
              <a:r>
                <a:rPr kumimoji="1" lang="en-US" altLang="ja-JP" b="1" dirty="0">
                  <a:solidFill>
                    <a:srgbClr val="D4650A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8</a:t>
              </a:r>
              <a:r>
                <a:rPr kumimoji="1" lang="ja-JP" altLang="en-US" b="1" dirty="0">
                  <a:solidFill>
                    <a:srgbClr val="D4650A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年度事業承継支援</a:t>
              </a:r>
              <a:endParaRPr kumimoji="1" lang="en-US" altLang="ja-JP" b="1" dirty="0">
                <a:solidFill>
                  <a:srgbClr val="D4650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pic>
        <p:nvPicPr>
          <p:cNvPr id="10" name="図 9">
            <a:extLst>
              <a:ext uri="{FF2B5EF4-FFF2-40B4-BE49-F238E27FC236}">
                <a16:creationId xmlns:a16="http://schemas.microsoft.com/office/drawing/2014/main" id="{39C32CD0-D4F8-C737-49CB-4E0260229F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0" y="395680"/>
            <a:ext cx="291077" cy="29056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0B6604-23FB-A866-C4FA-DC9FE1EF0E27}"/>
              </a:ext>
            </a:extLst>
          </p:cNvPr>
          <p:cNvSpPr txBox="1"/>
          <p:nvPr/>
        </p:nvSpPr>
        <p:spPr>
          <a:xfrm>
            <a:off x="781598" y="365272"/>
            <a:ext cx="1529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大津北商工会</a:t>
            </a:r>
          </a:p>
        </p:txBody>
      </p:sp>
      <p:pic>
        <p:nvPicPr>
          <p:cNvPr id="20" name="グラフィックス 19">
            <a:extLst>
              <a:ext uri="{FF2B5EF4-FFF2-40B4-BE49-F238E27FC236}">
                <a16:creationId xmlns:a16="http://schemas.microsoft.com/office/drawing/2014/main" id="{565ADAB1-06AF-0B7D-819C-B08757C1FC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5068" y="9884212"/>
            <a:ext cx="6948962" cy="55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65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1ACF4E56-8660-BA40-1963-F636A16F1E5C}"/>
              </a:ext>
            </a:extLst>
          </p:cNvPr>
          <p:cNvGrpSpPr/>
          <p:nvPr/>
        </p:nvGrpSpPr>
        <p:grpSpPr>
          <a:xfrm>
            <a:off x="277493" y="4212385"/>
            <a:ext cx="7021331" cy="6172952"/>
            <a:chOff x="277493" y="3747248"/>
            <a:chExt cx="7021331" cy="6172952"/>
          </a:xfrm>
        </p:grpSpPr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923F619A-964B-B802-E699-593615475A33}"/>
                </a:ext>
              </a:extLst>
            </p:cNvPr>
            <p:cNvSpPr txBox="1"/>
            <p:nvPr/>
          </p:nvSpPr>
          <p:spPr>
            <a:xfrm>
              <a:off x="306459" y="9612423"/>
              <a:ext cx="69923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kumimoji="1" lang="ja-JP" altLang="en-US" sz="7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＊個人情報は、以下の目的で使用し管理します。また、個人情報を予め本人の同意を得ることなく第三者に提供しません。</a:t>
              </a:r>
              <a:endParaRPr kumimoji="1" lang="en-US" altLang="ja-JP" sz="7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spcAft>
                  <a:spcPts val="0"/>
                </a:spcAft>
              </a:pPr>
              <a:r>
                <a:rPr kumimoji="1" lang="ja-JP" altLang="en-US" sz="7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・各種相談やお問合せに関する対応など　　・セミナーなどに関する情報のご案内　　・実施する各種調査の公表（公表する際には特定できないよう配慮いたします）</a:t>
              </a:r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D09AB73E-64EB-F170-D3A6-EB2202F7764E}"/>
                </a:ext>
              </a:extLst>
            </p:cNvPr>
            <p:cNvGrpSpPr/>
            <p:nvPr/>
          </p:nvGrpSpPr>
          <p:grpSpPr>
            <a:xfrm>
              <a:off x="277493" y="3747248"/>
              <a:ext cx="7018678" cy="5842369"/>
              <a:chOff x="277493" y="3747248"/>
              <a:chExt cx="7018678" cy="5842369"/>
            </a:xfrm>
          </p:grpSpPr>
          <p:pic>
            <p:nvPicPr>
              <p:cNvPr id="97" name="グラフィックス 96">
                <a:extLst>
                  <a:ext uri="{FF2B5EF4-FFF2-40B4-BE49-F238E27FC236}">
                    <a16:creationId xmlns:a16="http://schemas.microsoft.com/office/drawing/2014/main" id="{B38EF107-11A7-CFDA-95C6-3672D5E433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277493" y="3747248"/>
                <a:ext cx="6992365" cy="5842369"/>
              </a:xfrm>
              <a:prstGeom prst="rect">
                <a:avLst/>
              </a:prstGeom>
            </p:spPr>
          </p:pic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740BC644-58A0-B6F8-CE6F-DCF2151687AC}"/>
                  </a:ext>
                </a:extLst>
              </p:cNvPr>
              <p:cNvSpPr txBox="1"/>
              <p:nvPr/>
            </p:nvSpPr>
            <p:spPr>
              <a:xfrm>
                <a:off x="285935" y="3904902"/>
                <a:ext cx="1199399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相談希望日・場所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7D869C1B-EBE5-9B91-CD43-9AF3B69CCA40}"/>
                  </a:ext>
                </a:extLst>
              </p:cNvPr>
              <p:cNvSpPr txBox="1"/>
              <p:nvPr/>
            </p:nvSpPr>
            <p:spPr>
              <a:xfrm>
                <a:off x="319734" y="4766511"/>
                <a:ext cx="1131800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担当者（相談者）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A9BDE1EB-4A0A-5B38-3610-2519A43F343E}"/>
                  </a:ext>
                </a:extLst>
              </p:cNvPr>
              <p:cNvSpPr txBox="1"/>
              <p:nvPr/>
            </p:nvSpPr>
            <p:spPr>
              <a:xfrm>
                <a:off x="580473" y="4371939"/>
                <a:ext cx="610322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会社名</a:t>
                </a:r>
                <a:endParaRPr lang="ja-JP" altLang="ja-JP" sz="105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89673211-F955-5295-8E89-4A6D265AA1E9}"/>
                  </a:ext>
                </a:extLst>
              </p:cNvPr>
              <p:cNvSpPr txBox="1"/>
              <p:nvPr/>
            </p:nvSpPr>
            <p:spPr>
              <a:xfrm>
                <a:off x="454932" y="6244374"/>
                <a:ext cx="861404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①携帯電話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531AE47C-2B57-A47F-E1AB-87D32F101612}"/>
                  </a:ext>
                </a:extLst>
              </p:cNvPr>
              <p:cNvSpPr txBox="1"/>
              <p:nvPr/>
            </p:nvSpPr>
            <p:spPr>
              <a:xfrm>
                <a:off x="3966000" y="4370431"/>
                <a:ext cx="726206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代表者名</a:t>
                </a:r>
                <a:endParaRPr lang="ja-JP" altLang="ja-JP" sz="105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12B687B9-AE7C-1C03-C74A-6E8ECDEE62E5}"/>
                  </a:ext>
                </a:extLst>
              </p:cNvPr>
              <p:cNvSpPr txBox="1"/>
              <p:nvPr/>
            </p:nvSpPr>
            <p:spPr>
              <a:xfrm>
                <a:off x="6135536" y="4370431"/>
                <a:ext cx="455810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年齢</a:t>
                </a:r>
                <a:endParaRPr lang="ja-JP" altLang="ja-JP" sz="105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テキスト ボックス 63">
                <a:extLst>
                  <a:ext uri="{FF2B5EF4-FFF2-40B4-BE49-F238E27FC236}">
                    <a16:creationId xmlns:a16="http://schemas.microsoft.com/office/drawing/2014/main" id="{14BD1648-A0D3-83F5-A62B-8E1766146C87}"/>
                  </a:ext>
                </a:extLst>
              </p:cNvPr>
              <p:cNvSpPr txBox="1"/>
              <p:nvPr/>
            </p:nvSpPr>
            <p:spPr>
              <a:xfrm>
                <a:off x="6975559" y="4452874"/>
                <a:ext cx="32061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歳</a:t>
                </a:r>
                <a:endParaRPr lang="ja-JP" altLang="ja-JP" sz="10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A4904497-751B-AC0E-0999-0623D84089E6}"/>
                  </a:ext>
                </a:extLst>
              </p:cNvPr>
              <p:cNvSpPr txBox="1"/>
              <p:nvPr/>
            </p:nvSpPr>
            <p:spPr>
              <a:xfrm>
                <a:off x="4011066" y="4766511"/>
                <a:ext cx="636074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業　　種</a:t>
                </a:r>
                <a:endParaRPr lang="ja-JP" altLang="ja-JP" sz="105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B09D6E3F-72B0-91AE-8CCD-E424DAA6686F}"/>
                  </a:ext>
                </a:extLst>
              </p:cNvPr>
              <p:cNvSpPr txBox="1"/>
              <p:nvPr/>
            </p:nvSpPr>
            <p:spPr>
              <a:xfrm>
                <a:off x="590130" y="5232983"/>
                <a:ext cx="591008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所在地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69B68808-6D12-9BF4-5128-78739CDA2325}"/>
                  </a:ext>
                </a:extLst>
              </p:cNvPr>
              <p:cNvSpPr txBox="1"/>
              <p:nvPr/>
            </p:nvSpPr>
            <p:spPr>
              <a:xfrm>
                <a:off x="3898401" y="6244374"/>
                <a:ext cx="861404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②固定電話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AE3F4EBD-B953-CF55-A913-C6569B178391}"/>
                  </a:ext>
                </a:extLst>
              </p:cNvPr>
              <p:cNvSpPr txBox="1"/>
              <p:nvPr/>
            </p:nvSpPr>
            <p:spPr>
              <a:xfrm>
                <a:off x="293177" y="6627884"/>
                <a:ext cx="1184914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③メールアドレス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5212A165-1C38-ADCC-62B0-B2A83B5A0E1C}"/>
                  </a:ext>
                </a:extLst>
              </p:cNvPr>
              <p:cNvSpPr txBox="1"/>
              <p:nvPr/>
            </p:nvSpPr>
            <p:spPr>
              <a:xfrm>
                <a:off x="367214" y="6960626"/>
                <a:ext cx="1036840" cy="420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主なサービス・</a:t>
                </a:r>
                <a:endParaRPr lang="en-US" altLang="ja-JP" sz="105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  <a:p>
                <a:r>
                  <a:rPr lang="ja-JP" altLang="en-US" sz="105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製品概要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B00A2D57-A1C1-6B71-0213-16644E0DA1EB}"/>
                  </a:ext>
                </a:extLst>
              </p:cNvPr>
              <p:cNvSpPr txBox="1"/>
              <p:nvPr/>
            </p:nvSpPr>
            <p:spPr>
              <a:xfrm>
                <a:off x="387334" y="5752902"/>
                <a:ext cx="996601" cy="256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5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希望連絡方法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C8C4FB76-1223-93F5-DD61-02130520D2A4}"/>
                  </a:ext>
                </a:extLst>
              </p:cNvPr>
              <p:cNvSpPr txBox="1"/>
              <p:nvPr/>
            </p:nvSpPr>
            <p:spPr>
              <a:xfrm>
                <a:off x="1533610" y="5155236"/>
                <a:ext cx="301298" cy="233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9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〒</a:t>
                </a:r>
                <a:endParaRPr lang="ja-JP" altLang="ja-JP" sz="105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テキスト ボックス 94">
                <a:extLst>
                  <a:ext uri="{FF2B5EF4-FFF2-40B4-BE49-F238E27FC236}">
                    <a16:creationId xmlns:a16="http://schemas.microsoft.com/office/drawing/2014/main" id="{5793760F-D398-CF81-DABD-A044692EE996}"/>
                  </a:ext>
                </a:extLst>
              </p:cNvPr>
              <p:cNvSpPr txBox="1"/>
              <p:nvPr/>
            </p:nvSpPr>
            <p:spPr>
              <a:xfrm>
                <a:off x="335044" y="7414973"/>
                <a:ext cx="685873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１．ご相談内容を以下の□にチェック✓してください（複数回答可）</a:t>
                </a:r>
                <a:endParaRPr lang="en-US" altLang="ja-JP" sz="1000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　　□　親族への承継に関する相談</a:t>
                </a:r>
                <a:r>
                  <a:rPr lang="en-US" altLang="ja-JP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	</a:t>
                </a: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□　従業員の承継に関する相談　　　　　□　</a:t>
                </a:r>
                <a:r>
                  <a:rPr lang="en-US" altLang="ja-JP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M&amp;A</a:t>
                </a: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による譲渡に関する相談</a:t>
                </a:r>
                <a:endParaRPr lang="en-US" altLang="ja-JP" sz="1000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　　□　</a:t>
                </a:r>
                <a:r>
                  <a:rPr lang="en-US" altLang="ja-JP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M&amp;A</a:t>
                </a: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による譲受に関す</a:t>
                </a:r>
                <a:r>
                  <a:rPr lang="ja-JP" altLang="en-US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る相談</a:t>
                </a:r>
                <a:r>
                  <a:rPr lang="en-US" altLang="ja-JP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	</a:t>
                </a:r>
                <a:r>
                  <a:rPr lang="ja-JP" altLang="en-US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□　その他（以下に具体的にご記入ください。）</a:t>
                </a:r>
                <a:endParaRPr lang="en-US" altLang="ja-JP" sz="1000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  <a:p>
                <a:endParaRPr lang="en-US" altLang="ja-JP" sz="10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  <a:p>
                <a:r>
                  <a:rPr lang="en-US" altLang="ja-JP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2.</a:t>
                </a:r>
                <a:r>
                  <a:rPr lang="ja-JP" altLang="en-US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ご相談内容（下記に具体的な相談内容を自由にご記入ください。）</a:t>
                </a:r>
                <a:endParaRPr lang="ja-JP" altLang="ja-JP" sz="11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F6F87D8A-64C9-4F4B-6D39-76C58F68894E}"/>
                  </a:ext>
                </a:extLst>
              </p:cNvPr>
              <p:cNvSpPr txBox="1"/>
              <p:nvPr/>
            </p:nvSpPr>
            <p:spPr>
              <a:xfrm>
                <a:off x="1603774" y="5663059"/>
                <a:ext cx="5471556" cy="437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相談窓口からご希望の連絡方法を</a:t>
                </a: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以下の□にチェック✓してください</a:t>
                </a:r>
                <a:endParaRPr lang="en-US" altLang="ja-JP" sz="1000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　　□　①携帯電話へのご連絡</a:t>
                </a:r>
                <a:r>
                  <a:rPr lang="en-US" altLang="ja-JP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	</a:t>
                </a:r>
                <a:r>
                  <a:rPr lang="ja-JP" altLang="en-US" sz="10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　</a:t>
                </a:r>
                <a:r>
                  <a:rPr lang="ja-JP" altLang="en-US" sz="10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□　②固定電話へのご連絡　　　　□　③メールでのご連絡</a:t>
                </a:r>
                <a:endParaRPr lang="en-US" altLang="ja-JP" sz="1000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DF861BBD-84F2-F876-8858-3BFAEEC622BE}"/>
                  </a:ext>
                </a:extLst>
              </p:cNvPr>
              <p:cNvSpPr txBox="1"/>
              <p:nvPr/>
            </p:nvSpPr>
            <p:spPr>
              <a:xfrm>
                <a:off x="1493775" y="3803272"/>
                <a:ext cx="5699999" cy="468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600"/>
                  </a:lnSpc>
                  <a:spcAft>
                    <a:spcPts val="0"/>
                  </a:spcAft>
                </a:pPr>
                <a:r>
                  <a:rPr lang="ja-JP" altLang="en-US" sz="12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令和</a:t>
                </a:r>
                <a:r>
                  <a:rPr lang="en-US" altLang="ja-JP" sz="12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8</a:t>
                </a:r>
                <a:r>
                  <a:rPr lang="ja-JP" altLang="en-US" sz="12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年</a:t>
                </a:r>
                <a:r>
                  <a:rPr lang="en-US" altLang="ja-JP" sz="12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10</a:t>
                </a:r>
                <a:r>
                  <a:rPr lang="ja-JP" altLang="en-US" sz="12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月</a:t>
                </a:r>
                <a:r>
                  <a:rPr lang="en-US" altLang="ja-JP" sz="12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16</a:t>
                </a:r>
                <a:r>
                  <a:rPr lang="ja-JP" altLang="en-US" sz="12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日（金）　</a:t>
                </a:r>
                <a:r>
                  <a:rPr lang="en-US" altLang="ja-JP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《</a:t>
                </a:r>
                <a:r>
                  <a:rPr lang="ja-JP" altLang="en-US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ご希望時間</a:t>
                </a:r>
                <a:r>
                  <a:rPr lang="en-US" altLang="ja-JP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》</a:t>
                </a:r>
                <a:r>
                  <a:rPr lang="ja-JP" altLang="en-US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　　　　時～　　　　時　　</a:t>
                </a:r>
                <a:r>
                  <a:rPr lang="en-US" altLang="ja-JP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《</a:t>
                </a:r>
                <a:r>
                  <a:rPr lang="ja-JP" altLang="en-US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場所</a:t>
                </a:r>
                <a:r>
                  <a:rPr lang="en-US" altLang="ja-JP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》</a:t>
                </a:r>
                <a:r>
                  <a:rPr lang="ja-JP" altLang="en-US" sz="11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</a:t>
                </a:r>
                <a:r>
                  <a:rPr lang="ja-JP" altLang="en-US" sz="1100" b="1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大津北商工会</a:t>
                </a:r>
                <a:endParaRPr lang="en-US" altLang="ja-JP" sz="1200" b="1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>
                  <a:lnSpc>
                    <a:spcPts val="1600"/>
                  </a:lnSpc>
                  <a:spcAft>
                    <a:spcPts val="0"/>
                  </a:spcAft>
                </a:pPr>
                <a:r>
                  <a:rPr lang="ja-JP" altLang="en-US" sz="9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＊</a:t>
                </a:r>
                <a:r>
                  <a:rPr lang="en-US" altLang="ja-JP" sz="9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FAX</a:t>
                </a:r>
                <a:r>
                  <a:rPr lang="ja-JP" altLang="en-US" sz="900" kern="100" dirty="0">
                    <a:effectLst/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または申込フォームからの連絡後、相談時間の連絡を入れさせていただきます。</a:t>
                </a:r>
                <a:endParaRPr lang="en-US" altLang="ja-JP" sz="900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70CBC228-CC8C-6574-4982-C9C3461F9FCF}"/>
                  </a:ext>
                </a:extLst>
              </p:cNvPr>
              <p:cNvSpPr txBox="1"/>
              <p:nvPr/>
            </p:nvSpPr>
            <p:spPr>
              <a:xfrm>
                <a:off x="3290316" y="6624013"/>
                <a:ext cx="3206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00" kern="100" dirty="0"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Times New Roman" panose="02020603050405020304" pitchFamily="18" charset="0"/>
                  </a:rPr>
                  <a:t>＠</a:t>
                </a:r>
                <a:endParaRPr lang="ja-JP" altLang="ja-JP" sz="12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7E1B979-3AAB-B225-D21D-9C6E5FFA6237}"/>
              </a:ext>
            </a:extLst>
          </p:cNvPr>
          <p:cNvSpPr txBox="1"/>
          <p:nvPr/>
        </p:nvSpPr>
        <p:spPr>
          <a:xfrm>
            <a:off x="120953" y="114323"/>
            <a:ext cx="7313611" cy="823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kumimoji="1"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滋賀県事業承継・引継ぎ支援センターは、親族や従業員への事業承継や第三者への事業引継ぎをお考えの</a:t>
            </a:r>
            <a:endParaRPr kumimoji="1"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2000"/>
              </a:lnSpc>
            </a:pP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滋賀県内の中小企業・個人事業主を支援する</a:t>
            </a:r>
            <a:r>
              <a:rPr kumimoji="1" lang="ja-JP" altLang="en-US" sz="1400" b="1" dirty="0">
                <a:solidFill>
                  <a:srgbClr val="EE6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公的相談窓口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です。</a:t>
            </a:r>
          </a:p>
          <a:p>
            <a:pPr algn="ctr">
              <a:lnSpc>
                <a:spcPts val="2000"/>
              </a:lnSpc>
            </a:pPr>
            <a:r>
              <a:rPr kumimoji="1" lang="ja-JP" altLang="en-US" sz="1400" b="1" dirty="0">
                <a:solidFill>
                  <a:srgbClr val="EE6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事業承継にかかわる様々な相談・支援を行っています。</a:t>
            </a:r>
          </a:p>
        </p:txBody>
      </p:sp>
      <p:pic>
        <p:nvPicPr>
          <p:cNvPr id="43" name="グラフィックス 42">
            <a:extLst>
              <a:ext uri="{FF2B5EF4-FFF2-40B4-BE49-F238E27FC236}">
                <a16:creationId xmlns:a16="http://schemas.microsoft.com/office/drawing/2014/main" id="{022BFB77-D41A-4484-717B-2EAFD65522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233" y="1460038"/>
            <a:ext cx="6520627" cy="1267900"/>
          </a:xfrm>
          <a:prstGeom prst="rect">
            <a:avLst/>
          </a:prstGeom>
        </p:spPr>
      </p:pic>
      <p:pic>
        <p:nvPicPr>
          <p:cNvPr id="52" name="グラフィックス 51">
            <a:extLst>
              <a:ext uri="{FF2B5EF4-FFF2-40B4-BE49-F238E27FC236}">
                <a16:creationId xmlns:a16="http://schemas.microsoft.com/office/drawing/2014/main" id="{77FD01E9-06AD-5222-304B-C411E0C58E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3883" y="1039950"/>
            <a:ext cx="7005327" cy="291340"/>
          </a:xfrm>
          <a:prstGeom prst="rect">
            <a:avLst/>
          </a:prstGeom>
        </p:spPr>
      </p:pic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0D5A366-8C38-0CDE-742A-3D86A8D74A64}"/>
              </a:ext>
            </a:extLst>
          </p:cNvPr>
          <p:cNvSpPr txBox="1"/>
          <p:nvPr/>
        </p:nvSpPr>
        <p:spPr>
          <a:xfrm>
            <a:off x="2608594" y="1004688"/>
            <a:ext cx="2275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 談 申 込 書</a:t>
            </a:r>
            <a:endParaRPr kumimoji="1"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9" name="グラフィックス 8">
            <a:extLst>
              <a:ext uri="{FF2B5EF4-FFF2-40B4-BE49-F238E27FC236}">
                <a16:creationId xmlns:a16="http://schemas.microsoft.com/office/drawing/2014/main" id="{CC19247F-6FE8-12BD-C53E-67EC65E6B7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539" y="3004751"/>
            <a:ext cx="6548526" cy="9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17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6434</TotalTime>
  <Words>425</Words>
  <Application>Microsoft Office PowerPoint</Application>
  <PresentationFormat>ユーザー設定</PresentationFormat>
  <Paragraphs>49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BIZ UDPゴシック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佳子 河村</dc:creator>
  <cp:lastModifiedBy>藤田 孝</cp:lastModifiedBy>
  <cp:revision>92</cp:revision>
  <cp:lastPrinted>2026-07-02T04:51:49Z</cp:lastPrinted>
  <dcterms:created xsi:type="dcterms:W3CDTF">2024-03-25T08:18:53Z</dcterms:created>
  <dcterms:modified xsi:type="dcterms:W3CDTF">2026-07-02T04:54:19Z</dcterms:modified>
</cp:coreProperties>
</file>